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61" r:id="rId3"/>
    <p:sldId id="269" r:id="rId4"/>
    <p:sldId id="260" r:id="rId5"/>
    <p:sldId id="262" r:id="rId6"/>
    <p:sldId id="264" r:id="rId7"/>
    <p:sldId id="263" r:id="rId8"/>
    <p:sldId id="268" r:id="rId9"/>
    <p:sldId id="265" r:id="rId10"/>
    <p:sldId id="266" r:id="rId11"/>
    <p:sldId id="259"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13" autoAdjust="0"/>
    <p:restoredTop sz="94660" autoAdjust="0"/>
  </p:normalViewPr>
  <p:slideViewPr>
    <p:cSldViewPr snapToGrid="0">
      <p:cViewPr varScale="1">
        <p:scale>
          <a:sx n="92" d="100"/>
          <a:sy n="92" d="100"/>
        </p:scale>
        <p:origin x="40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157724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1236584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398727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295612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151545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1460196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359451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44457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239581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385503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743E-9C7B-47B2-A90B-584BA772F57E}" type="datetimeFigureOut">
              <a:rPr lang="en-IN" smtClean="0"/>
              <a:pPr/>
              <a:t>03-02-2016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4F5FC2-6EF1-4A9D-BCEA-F58B5EFEB4DA}" type="slidenum">
              <a:rPr lang="en-IN" smtClean="0"/>
              <a:pPr/>
              <a:t>‹#›</a:t>
            </a:fld>
            <a:endParaRPr lang="en-IN"/>
          </a:p>
        </p:txBody>
      </p:sp>
    </p:spTree>
    <p:extLst>
      <p:ext uri="{BB962C8B-B14F-4D97-AF65-F5344CB8AC3E}">
        <p14:creationId xmlns:p14="http://schemas.microsoft.com/office/powerpoint/2010/main" val="314544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4743E-9C7B-47B2-A90B-584BA772F57E}" type="datetimeFigureOut">
              <a:rPr lang="en-IN" smtClean="0"/>
              <a:pPr/>
              <a:t>03-02-2016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F5FC2-6EF1-4A9D-BCEA-F58B5EFEB4DA}" type="slidenum">
              <a:rPr lang="en-IN" smtClean="0"/>
              <a:pPr/>
              <a:t>‹#›</a:t>
            </a:fld>
            <a:endParaRPr lang="en-IN"/>
          </a:p>
        </p:txBody>
      </p:sp>
    </p:spTree>
    <p:extLst>
      <p:ext uri="{BB962C8B-B14F-4D97-AF65-F5344CB8AC3E}">
        <p14:creationId xmlns:p14="http://schemas.microsoft.com/office/powerpoint/2010/main" val="7339631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relevance.com/wp-content/uploads/2014/09/Is-Native-Advertising-More-Dependable-Than-Mass-Media-e14099335918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66952" y="609719"/>
            <a:ext cx="11225048" cy="7478970"/>
          </a:xfrm>
          <a:prstGeom prst="rect">
            <a:avLst/>
          </a:prstGeom>
          <a:noFill/>
        </p:spPr>
        <p:txBody>
          <a:bodyPr wrap="square" rtlCol="0">
            <a:spAutoFit/>
          </a:bodyPr>
          <a:lstStyle/>
          <a:p>
            <a:r>
              <a:rPr lang="en-US" sz="9600" dirty="0">
                <a:solidFill>
                  <a:schemeClr val="bg1"/>
                </a:solidFill>
                <a:latin typeface="Mistral" pitchFamily="66" charset="0"/>
              </a:rPr>
              <a:t>E</a:t>
            </a:r>
            <a:r>
              <a:rPr lang="en-US" sz="9600" dirty="0" smtClean="0">
                <a:solidFill>
                  <a:schemeClr val="bg1"/>
                </a:solidFill>
                <a:latin typeface="Mistral" pitchFamily="66" charset="0"/>
              </a:rPr>
              <a:t>U-MIND    </a:t>
            </a:r>
          </a:p>
          <a:p>
            <a:endParaRPr lang="en-US" sz="9600" dirty="0" smtClean="0">
              <a:solidFill>
                <a:schemeClr val="bg1"/>
              </a:solidFill>
              <a:latin typeface="Mistral" pitchFamily="66" charset="0"/>
            </a:endParaRPr>
          </a:p>
          <a:p>
            <a:r>
              <a:rPr lang="en-US" sz="9600" dirty="0" smtClean="0">
                <a:solidFill>
                  <a:schemeClr val="bg1"/>
                </a:solidFill>
                <a:latin typeface="Mistral" pitchFamily="66" charset="0"/>
              </a:rPr>
              <a:t>                    MASS</a:t>
            </a:r>
          </a:p>
          <a:p>
            <a:r>
              <a:rPr lang="en-US" sz="9600" dirty="0" smtClean="0">
                <a:solidFill>
                  <a:schemeClr val="bg1"/>
                </a:solidFill>
                <a:latin typeface="Mistral" pitchFamily="66" charset="0"/>
              </a:rPr>
              <a:t>                           MEDIA </a:t>
            </a:r>
          </a:p>
          <a:p>
            <a:r>
              <a:rPr lang="en-US" sz="9600" dirty="0" smtClean="0">
                <a:solidFill>
                  <a:schemeClr val="bg1"/>
                </a:solidFill>
                <a:latin typeface="Mistral" pitchFamily="66" charset="0"/>
              </a:rPr>
              <a:t>                            </a:t>
            </a:r>
            <a:endParaRPr lang="en-IN" sz="9600" dirty="0">
              <a:solidFill>
                <a:schemeClr val="bg1"/>
              </a:solidFill>
              <a:latin typeface="Mistral" pitchFamily="66" charset="0"/>
            </a:endParaRPr>
          </a:p>
        </p:txBody>
      </p:sp>
    </p:spTree>
    <p:extLst>
      <p:ext uri="{BB962C8B-B14F-4D97-AF65-F5344CB8AC3E}">
        <p14:creationId xmlns:p14="http://schemas.microsoft.com/office/powerpoint/2010/main" val="3762215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03032" y="90152"/>
            <a:ext cx="12295031" cy="67678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20732" y="1374869"/>
            <a:ext cx="10047504" cy="4524315"/>
          </a:xfrm>
          <a:prstGeom prst="rect">
            <a:avLst/>
          </a:prstGeom>
          <a:noFill/>
        </p:spPr>
        <p:txBody>
          <a:bodyPr wrap="square" rtlCol="0">
            <a:spAutoFit/>
          </a:bodyPr>
          <a:lstStyle/>
          <a:p>
            <a:pPr algn="ctr"/>
            <a:r>
              <a:rPr lang="en-US" sz="3200" dirty="0" smtClean="0">
                <a:solidFill>
                  <a:srgbClr val="FFFF00"/>
                </a:solidFill>
                <a:latin typeface="Mistral" panose="03090702030407020403" pitchFamily="66" charset="0"/>
              </a:rPr>
              <a:t>DADDY IPOD</a:t>
            </a:r>
            <a:r>
              <a:rPr lang="en-US" sz="3200" dirty="0" smtClean="0">
                <a:latin typeface="Mistral" panose="03090702030407020403" pitchFamily="66" charset="0"/>
              </a:rPr>
              <a:t>:UHH.. LETS JUST GET OVER IT DADDY… HOWEVER </a:t>
            </a:r>
            <a:r>
              <a:rPr lang="en-US" sz="3200" dirty="0" smtClean="0">
                <a:solidFill>
                  <a:schemeClr val="accent2">
                    <a:lumMod val="20000"/>
                    <a:lumOff val="80000"/>
                  </a:schemeClr>
                </a:solidFill>
                <a:latin typeface="Mistral" panose="03090702030407020403" pitchFamily="66" charset="0"/>
              </a:rPr>
              <a:t>MASS MEDIA MIGHT HAVE BEEN NOW OR BEFORE ,IT HAD , IT WILL AND WILL ALWAYS BE A CORD OF CONNECTING THE DIFFERENT CORNER OF THE WORLD AND HELP THE WORLD OF TECHNOLOGY TO EVOLVE . </a:t>
            </a:r>
          </a:p>
          <a:p>
            <a:pPr algn="ctr"/>
            <a:endParaRPr lang="en-US" sz="3200" dirty="0" smtClean="0">
              <a:latin typeface="Mistral" panose="03090702030407020403" pitchFamily="66" charset="0"/>
            </a:endParaRPr>
          </a:p>
          <a:p>
            <a:pPr algn="ctr"/>
            <a:r>
              <a:rPr lang="en-US" sz="3200" dirty="0" smtClean="0">
                <a:solidFill>
                  <a:srgbClr val="FFFF00"/>
                </a:solidFill>
                <a:latin typeface="Mistral" panose="03090702030407020403" pitchFamily="66" charset="0"/>
              </a:rPr>
              <a:t>GRANDPA RADIO</a:t>
            </a:r>
            <a:r>
              <a:rPr lang="en-US" sz="3200" dirty="0" smtClean="0">
                <a:latin typeface="Mistral" panose="03090702030407020403" pitchFamily="66" charset="0"/>
              </a:rPr>
              <a:t>: YES SON I DO AGREE AND I MUST SAY YOU HAVE GREAT ARGUMENT SKILLS.</a:t>
            </a:r>
          </a:p>
          <a:p>
            <a:pPr algn="ctr"/>
            <a:endParaRPr lang="en-US" sz="3200" dirty="0" smtClean="0">
              <a:latin typeface="Mistral" panose="03090702030407020403" pitchFamily="66" charset="0"/>
            </a:endParaRPr>
          </a:p>
          <a:p>
            <a:pPr algn="ctr"/>
            <a:r>
              <a:rPr lang="en-US" sz="3200" dirty="0" smtClean="0">
                <a:solidFill>
                  <a:srgbClr val="FFFF00"/>
                </a:solidFill>
                <a:latin typeface="Mistral" panose="03090702030407020403" pitchFamily="66" charset="0"/>
              </a:rPr>
              <a:t>DADDY IPOD</a:t>
            </a:r>
            <a:r>
              <a:rPr lang="en-US" sz="3200" dirty="0" smtClean="0">
                <a:latin typeface="Mistral" panose="03090702030407020403" pitchFamily="66" charset="0"/>
              </a:rPr>
              <a:t>: YOU TOO.</a:t>
            </a:r>
            <a:endParaRPr lang="en-IN" sz="3200" dirty="0">
              <a:latin typeface="Mistral" panose="03090702030407020403" pitchFamily="66" charset="0"/>
            </a:endParaRPr>
          </a:p>
        </p:txBody>
      </p:sp>
    </p:spTree>
    <p:extLst>
      <p:ext uri="{BB962C8B-B14F-4D97-AF65-F5344CB8AC3E}">
        <p14:creationId xmlns:p14="http://schemas.microsoft.com/office/powerpoint/2010/main" val="3686698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Click="0">
        <p15:prstTrans prst="airplan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s://urbanconcoctions.files.wordpress.com/2013/04/the-feel-floppy-and-t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937"/>
            <a:ext cx="12191999" cy="699928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6" descr="Image result for V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727075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Click="0">
        <p15:prstTrans prst="origami"/>
      </p:transition>
    </mc:Choice>
    <mc:Fallback xmlns="">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03032" y="0"/>
            <a:ext cx="1229503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95459" y="669702"/>
            <a:ext cx="11165983" cy="3539430"/>
          </a:xfrm>
          <a:prstGeom prst="rect">
            <a:avLst/>
          </a:prstGeom>
          <a:noFill/>
        </p:spPr>
        <p:txBody>
          <a:bodyPr wrap="square" rtlCol="0">
            <a:spAutoFit/>
          </a:bodyPr>
          <a:lstStyle/>
          <a:p>
            <a:r>
              <a:rPr lang="en-US" sz="3200" dirty="0" smtClean="0">
                <a:solidFill>
                  <a:srgbClr val="FFFF00"/>
                </a:solidFill>
                <a:latin typeface="Mistral" panose="03090702030407020403" pitchFamily="66" charset="0"/>
              </a:rPr>
              <a:t>STUDENT EDITOR: MEDHANSH RAJDEO</a:t>
            </a:r>
          </a:p>
          <a:p>
            <a:endParaRPr lang="en-US" sz="3200" dirty="0">
              <a:solidFill>
                <a:srgbClr val="FFFF00"/>
              </a:solidFill>
              <a:latin typeface="Mistral" panose="03090702030407020403" pitchFamily="66" charset="0"/>
            </a:endParaRPr>
          </a:p>
          <a:p>
            <a:r>
              <a:rPr lang="en-US" sz="3200" dirty="0" smtClean="0">
                <a:solidFill>
                  <a:srgbClr val="FFFF00"/>
                </a:solidFill>
                <a:latin typeface="Mistral" panose="03090702030407020403" pitchFamily="66" charset="0"/>
              </a:rPr>
              <a:t>MEMBERS:          KIRTAM GANDHI</a:t>
            </a:r>
          </a:p>
          <a:p>
            <a:r>
              <a:rPr lang="en-US" sz="3200" dirty="0" smtClean="0">
                <a:solidFill>
                  <a:srgbClr val="FFFF00"/>
                </a:solidFill>
                <a:latin typeface="Mistral" panose="03090702030407020403" pitchFamily="66" charset="0"/>
              </a:rPr>
              <a:t>                        PRATHAM DOSHI</a:t>
            </a:r>
          </a:p>
          <a:p>
            <a:r>
              <a:rPr lang="en-US" sz="3200" dirty="0" smtClean="0">
                <a:solidFill>
                  <a:srgbClr val="FFFF00"/>
                </a:solidFill>
                <a:latin typeface="Mistral" panose="03090702030407020403" pitchFamily="66" charset="0"/>
              </a:rPr>
              <a:t>                        JANHAVI SHUKLA</a:t>
            </a:r>
          </a:p>
          <a:p>
            <a:r>
              <a:rPr lang="en-US" sz="3200" dirty="0" smtClean="0">
                <a:solidFill>
                  <a:srgbClr val="FFFF00"/>
                </a:solidFill>
                <a:latin typeface="Mistral" panose="03090702030407020403" pitchFamily="66" charset="0"/>
              </a:rPr>
              <a:t>                        VIDHUSHI KEDIA</a:t>
            </a:r>
          </a:p>
          <a:p>
            <a:r>
              <a:rPr lang="en-US" sz="3200" dirty="0" smtClean="0">
                <a:solidFill>
                  <a:srgbClr val="FFFF00"/>
                </a:solidFill>
                <a:latin typeface="Mistral" panose="03090702030407020403" pitchFamily="66" charset="0"/>
              </a:rPr>
              <a:t>                        </a:t>
            </a:r>
            <a:endParaRPr lang="en-IN" sz="3200" dirty="0">
              <a:solidFill>
                <a:srgbClr val="FFFF00"/>
              </a:solidFill>
              <a:latin typeface="Mistral" panose="03090702030407020403" pitchFamily="66" charset="0"/>
            </a:endParaRPr>
          </a:p>
        </p:txBody>
      </p:sp>
    </p:spTree>
    <p:extLst>
      <p:ext uri="{BB962C8B-B14F-4D97-AF65-F5344CB8AC3E}">
        <p14:creationId xmlns:p14="http://schemas.microsoft.com/office/powerpoint/2010/main" val="541430558"/>
      </p:ext>
    </p:extLst>
  </p:cSld>
  <p:clrMapOvr>
    <a:masterClrMapping/>
  </p:clrMapOvr>
  <mc:AlternateContent xmlns:mc="http://schemas.openxmlformats.org/markup-compatibility/2006" xmlns:p14="http://schemas.microsoft.com/office/powerpoint/2010/main">
    <mc:Choice Requires="p14">
      <p:transition spd="slow" p14:dur="4000" advClick="0">
        <p14:vortex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anim calcmode="lin" valueType="num">
                                      <p:cBhvr>
                                        <p:cTn id="2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28" fill="hold">
                            <p:stCondLst>
                              <p:cond delay="8000"/>
                            </p:stCondLst>
                            <p:childTnLst>
                              <p:par>
                                <p:cTn id="29" presetID="45"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anim calcmode="lin" valueType="num">
                                      <p:cBhvr>
                                        <p:cTn id="32"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http://thumb1.shutterstock.com/display_pic_with_logo/922805/297088094/stock-photo-retro-sudio-microphone-and-old-radio-receiver-from-s-vintage-style-sepia-photo-297088094.jpg"/>
          <p:cNvPicPr>
            <a:picLocks noChangeAspect="1" noChangeArrowheads="1"/>
          </p:cNvPicPr>
          <p:nvPr/>
        </p:nvPicPr>
        <p:blipFill rotWithShape="1">
          <a:blip r:embed="rId2">
            <a:extLst>
              <a:ext uri="{28A0092B-C50C-407E-A947-70E740481C1C}">
                <a14:useLocalDpi xmlns:a14="http://schemas.microsoft.com/office/drawing/2010/main" val="0"/>
              </a:ext>
            </a:extLst>
          </a:blip>
          <a:srcRect b="5787"/>
          <a:stretch/>
        </p:blipFill>
        <p:spPr bwMode="auto">
          <a:xfrm>
            <a:off x="155575" y="160338"/>
            <a:ext cx="11534503" cy="64881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s://completebelgium.com/wp-content/uploads/westmalle-dubbel-old-v-new.jpg"/>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ChalkSketch/>
                    </a14:imgEffect>
                  </a14:imgLayer>
                </a14:imgProps>
              </a:ext>
              <a:ext uri="{28A0092B-C50C-407E-A947-70E740481C1C}">
                <a14:useLocalDpi xmlns:a14="http://schemas.microsoft.com/office/drawing/2010/main" val="0"/>
              </a:ext>
            </a:extLst>
          </a:blip>
          <a:srcRect l="35443" t="16134" r="-345" b="36675"/>
          <a:stretch/>
        </p:blipFill>
        <p:spPr bwMode="auto">
          <a:xfrm>
            <a:off x="1838369" y="311353"/>
            <a:ext cx="6459056" cy="18115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AutoShape 8" descr="Image result for V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7" name="Picture 8" descr="http://www.flexraid.com/wp-content/uploads/2013/10/Vs.pn_.png"/>
          <p:cNvPicPr>
            <a:picLocks noChangeAspect="1" noChangeArrowheads="1"/>
          </p:cNvPicPr>
          <p:nvPr/>
        </p:nvPicPr>
        <p:blipFill>
          <a:blip r:embed="rId5">
            <a:extLst>
              <a:ext uri="{BEBA8EAE-BF5A-486C-A8C5-ECC9F3942E4B}">
                <a14:imgProps xmlns:a14="http://schemas.microsoft.com/office/drawing/2010/main">
                  <a14:imgLayer r:embed="rId6">
                    <a14:imgEffect>
                      <a14:artisticBlur/>
                    </a14:imgEffect>
                  </a14:imgLayer>
                </a14:imgProps>
              </a:ext>
              <a:ext uri="{28A0092B-C50C-407E-A947-70E740481C1C}">
                <a14:useLocalDpi xmlns:a14="http://schemas.microsoft.com/office/drawing/2010/main" val="0"/>
              </a:ext>
            </a:extLst>
          </a:blip>
          <a:srcRect/>
          <a:stretch>
            <a:fillRect/>
          </a:stretch>
        </p:blipFill>
        <p:spPr bwMode="auto">
          <a:xfrm rot="21141062">
            <a:off x="5972311" y="2064535"/>
            <a:ext cx="1895294" cy="2527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797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wind"/>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15909" y="4736"/>
            <a:ext cx="12295031" cy="68532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43101" y="1415430"/>
            <a:ext cx="7678881" cy="4031873"/>
          </a:xfrm>
          <a:prstGeom prst="rect">
            <a:avLst/>
          </a:prstGeom>
          <a:noFill/>
        </p:spPr>
        <p:txBody>
          <a:bodyPr wrap="square" rtlCol="0">
            <a:spAutoFit/>
          </a:bodyPr>
          <a:lstStyle/>
          <a:p>
            <a:r>
              <a:rPr lang="en-US" sz="3200" dirty="0" smtClean="0">
                <a:latin typeface="Mistral" panose="03090702030407020403" pitchFamily="66" charset="0"/>
              </a:rPr>
              <a:t>THE PRESENTATION TO COMPARE OLD WAYS OF COMMUNICATION WITH THE LATEST MODES OF COMMUNICATION IS ILLUSTRATED IN A STORY FORM.</a:t>
            </a:r>
          </a:p>
          <a:p>
            <a:endParaRPr lang="en-US" sz="3200" dirty="0">
              <a:latin typeface="Mistral" panose="03090702030407020403" pitchFamily="66" charset="0"/>
            </a:endParaRPr>
          </a:p>
          <a:p>
            <a:r>
              <a:rPr lang="en-US" sz="3200" dirty="0" smtClean="0">
                <a:latin typeface="Mistral" panose="03090702030407020403" pitchFamily="66" charset="0"/>
              </a:rPr>
              <a:t>THRE STORY INVOLVES CONVERSATION BETWEEN MY DADDY’S IPOD (LATEST MODE OF COMMUNICATION) AND GRANDPA’S RADIO(OLD WAY OF COMMUNICATION.</a:t>
            </a:r>
            <a:endParaRPr lang="en-US" sz="3200" dirty="0">
              <a:latin typeface="Mistral" panose="03090702030407020403" pitchFamily="66" charset="0"/>
            </a:endParaRPr>
          </a:p>
        </p:txBody>
      </p:sp>
    </p:spTree>
    <p:extLst>
      <p:ext uri="{BB962C8B-B14F-4D97-AF65-F5344CB8AC3E}">
        <p14:creationId xmlns:p14="http://schemas.microsoft.com/office/powerpoint/2010/main" val="1517577198"/>
      </p:ext>
    </p:extLst>
  </p:cSld>
  <p:clrMapOvr>
    <a:masterClrMapping/>
  </p:clrMapOvr>
  <mc:AlternateContent xmlns:mc="http://schemas.openxmlformats.org/markup-compatibility/2006">
    <mc:Choice xmlns:p14="http://schemas.microsoft.com/office/powerpoint/2010/main" Requires="p14">
      <p:transition spd="slow" p14:dur="4400" advClick="0">
        <p14:honeycomb/>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eppermintbars.co.uk/wp-content/uploads/2014/02/new-vs-ol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8186" y="0"/>
            <a:ext cx="11573813" cy="1200329"/>
          </a:xfrm>
          <a:prstGeom prst="rect">
            <a:avLst/>
          </a:prstGeom>
          <a:noFill/>
        </p:spPr>
        <p:txBody>
          <a:bodyPr wrap="square" rtlCol="0">
            <a:spAutoFit/>
          </a:bodyPr>
          <a:lstStyle/>
          <a:p>
            <a:pPr algn="ctr"/>
            <a:r>
              <a:rPr lang="en-US" sz="2400" b="1" dirty="0" smtClean="0">
                <a:latin typeface="Agency FB" panose="020B0503020202020204" pitchFamily="34" charset="0"/>
              </a:rPr>
              <a:t>ONE LAZY SUNDAY AFTERNOON, WHILE SITTING AT MY TABLE, I SAW SOMETHING LIKE THIS… MY GRANPAS RADIO AND MY DADS IPOD WHERE HAVING A REALLY SEROIUS TALK….CAN U IMAGINE!!!!.....IT WAS SOMETHING LIKE THIS……..</a:t>
            </a:r>
            <a:endParaRPr lang="en-IN" sz="2400" b="1" dirty="0">
              <a:latin typeface="Agency FB" panose="020B0503020202020204" pitchFamily="34" charset="0"/>
            </a:endParaRPr>
          </a:p>
        </p:txBody>
      </p:sp>
    </p:spTree>
    <p:extLst>
      <p:ext uri="{BB962C8B-B14F-4D97-AF65-F5344CB8AC3E}">
        <p14:creationId xmlns:p14="http://schemas.microsoft.com/office/powerpoint/2010/main" val="2941381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fallOve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15909" y="4736"/>
            <a:ext cx="12295031" cy="68532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37763" y="1110671"/>
            <a:ext cx="8787686" cy="5878532"/>
          </a:xfrm>
          <a:prstGeom prst="rect">
            <a:avLst/>
          </a:prstGeom>
        </p:spPr>
        <p:txBody>
          <a:bodyPr wrap="square">
            <a:spAutoFit/>
          </a:bodyPr>
          <a:lstStyle/>
          <a:p>
            <a:pPr algn="ctr"/>
            <a:r>
              <a:rPr lang="en-US" sz="2800" b="1" dirty="0" smtClean="0"/>
              <a:t> </a:t>
            </a:r>
            <a:r>
              <a:rPr lang="en-US" sz="3200" b="1" dirty="0" smtClean="0">
                <a:solidFill>
                  <a:srgbClr val="FFFF00"/>
                </a:solidFill>
                <a:latin typeface="Mistral" panose="03090702030407020403" pitchFamily="66" charset="0"/>
              </a:rPr>
              <a:t>DADDY IPOD</a:t>
            </a:r>
            <a:r>
              <a:rPr lang="en-US" sz="2800" b="1" dirty="0" smtClean="0">
                <a:latin typeface="Mistral" panose="03090702030407020403" pitchFamily="66" charset="0"/>
              </a:rPr>
              <a:t>: WHAT WAS THE MASS MEDIA IN YOUR TIMES LIKE  ?</a:t>
            </a:r>
          </a:p>
          <a:p>
            <a:pPr algn="ctr"/>
            <a:endParaRPr lang="en-US" sz="2800" dirty="0" smtClean="0">
              <a:latin typeface="Mistral" panose="03090702030407020403" pitchFamily="66" charset="0"/>
            </a:endParaRPr>
          </a:p>
          <a:p>
            <a:pPr algn="ctr"/>
            <a:r>
              <a:rPr lang="en-US" sz="3200" b="1" dirty="0" smtClean="0">
                <a:solidFill>
                  <a:srgbClr val="FFFF00"/>
                </a:solidFill>
                <a:latin typeface="Mistral" panose="03090702030407020403" pitchFamily="66" charset="0"/>
              </a:rPr>
              <a:t>GRANDPA RADIO</a:t>
            </a:r>
            <a:r>
              <a:rPr lang="en-US" sz="2800" b="1" dirty="0" smtClean="0">
                <a:latin typeface="Mistral" panose="03090702030407020403" pitchFamily="66" charset="0"/>
              </a:rPr>
              <a:t>:” THOSE TIMES WHERE DIFFERENT KIDDO, THE OLD SIMPLE WAYS OF COMMUNICATING , ALMOST EVERY THING WAS </a:t>
            </a:r>
            <a:r>
              <a:rPr lang="en-US" sz="2800" b="1" smtClean="0">
                <a:solidFill>
                  <a:schemeClr val="accent4">
                    <a:lumMod val="40000"/>
                    <a:lumOff val="60000"/>
                  </a:schemeClr>
                </a:solidFill>
                <a:latin typeface="Mistral" panose="03090702030407020403" pitchFamily="66" charset="0"/>
              </a:rPr>
              <a:t>PRINTED </a:t>
            </a:r>
            <a:r>
              <a:rPr lang="en-US" sz="2800" b="1" smtClean="0">
                <a:solidFill>
                  <a:schemeClr val="accent4">
                    <a:lumMod val="40000"/>
                    <a:lumOff val="60000"/>
                  </a:schemeClr>
                </a:solidFill>
                <a:latin typeface="Mistral" panose="03090702030407020403" pitchFamily="66" charset="0"/>
              </a:rPr>
              <a:t>- </a:t>
            </a:r>
            <a:r>
              <a:rPr lang="en-US" sz="2800" b="1" dirty="0" smtClean="0">
                <a:solidFill>
                  <a:schemeClr val="accent4">
                    <a:lumMod val="40000"/>
                    <a:lumOff val="60000"/>
                  </a:schemeClr>
                </a:solidFill>
                <a:latin typeface="Mistral" panose="03090702030407020403" pitchFamily="66" charset="0"/>
              </a:rPr>
              <a:t>NEWSPAPER, GRAMOPHONE</a:t>
            </a:r>
            <a:r>
              <a:rPr lang="en-US" sz="2800" b="1" smtClean="0">
                <a:solidFill>
                  <a:schemeClr val="accent4">
                    <a:lumMod val="40000"/>
                    <a:lumOff val="60000"/>
                  </a:schemeClr>
                </a:solidFill>
                <a:latin typeface="Mistral" panose="03090702030407020403" pitchFamily="66" charset="0"/>
              </a:rPr>
              <a:t>, </a:t>
            </a:r>
            <a:r>
              <a:rPr lang="en-US" sz="2800" b="1" smtClean="0">
                <a:solidFill>
                  <a:schemeClr val="accent4">
                    <a:lumMod val="40000"/>
                    <a:lumOff val="60000"/>
                  </a:schemeClr>
                </a:solidFill>
                <a:latin typeface="Mistral" panose="03090702030407020403" pitchFamily="66" charset="0"/>
              </a:rPr>
              <a:t> </a:t>
            </a:r>
            <a:r>
              <a:rPr lang="en-US" sz="2800" b="1" dirty="0" smtClean="0">
                <a:solidFill>
                  <a:schemeClr val="accent4">
                    <a:lumMod val="40000"/>
                    <a:lumOff val="60000"/>
                  </a:schemeClr>
                </a:solidFill>
                <a:latin typeface="Mistral" panose="03090702030407020403" pitchFamily="66" charset="0"/>
              </a:rPr>
              <a:t>LETTER, TELEGRAPH, MAGAZINES……</a:t>
            </a:r>
          </a:p>
          <a:p>
            <a:pPr algn="ctr"/>
            <a:endParaRPr lang="en-US" sz="2800" b="1" dirty="0" smtClean="0">
              <a:latin typeface="Mistral" panose="03090702030407020403" pitchFamily="66" charset="0"/>
            </a:endParaRPr>
          </a:p>
          <a:p>
            <a:pPr algn="ctr"/>
            <a:r>
              <a:rPr lang="en-US" sz="3200" b="1" dirty="0" smtClean="0">
                <a:solidFill>
                  <a:srgbClr val="FFFF00"/>
                </a:solidFill>
                <a:latin typeface="Mistral" panose="03090702030407020403" pitchFamily="66" charset="0"/>
              </a:rPr>
              <a:t>DADDY IPOD</a:t>
            </a:r>
            <a:r>
              <a:rPr lang="en-US" sz="2800" b="1" dirty="0" smtClean="0">
                <a:latin typeface="Mistral" panose="03090702030407020403" pitchFamily="66" charset="0"/>
              </a:rPr>
              <a:t>:”BUT DAD I FEEL, THE NEW WAYS OF MASS MEDIA ARE MUCH FASTER AND CONVIENIENT..</a:t>
            </a:r>
            <a:r>
              <a:rPr lang="en-US" sz="2800" b="1" dirty="0" smtClean="0">
                <a:solidFill>
                  <a:schemeClr val="accent4">
                    <a:lumMod val="40000"/>
                    <a:lumOff val="60000"/>
                  </a:schemeClr>
                </a:solidFill>
                <a:latin typeface="Mistral" panose="03090702030407020403" pitchFamily="66" charset="0"/>
              </a:rPr>
              <a:t>INTERNET, IPODS,MOBILE PHONES, LAPTOP, PCUS…</a:t>
            </a:r>
          </a:p>
          <a:p>
            <a:pPr algn="ctr"/>
            <a:r>
              <a:rPr lang="en-US" sz="2800" b="1" dirty="0" smtClean="0">
                <a:latin typeface="Mistral" panose="03090702030407020403" pitchFamily="66" charset="0"/>
              </a:rPr>
              <a:t>IT IS MUCH BETTER…</a:t>
            </a:r>
          </a:p>
          <a:p>
            <a:endParaRPr lang="en-US" sz="2800" b="1" dirty="0">
              <a:latin typeface="Mistral" panose="03090702030407020403" pitchFamily="66" charset="0"/>
            </a:endParaRPr>
          </a:p>
          <a:p>
            <a:endParaRPr lang="en-US" sz="2800" dirty="0">
              <a:latin typeface="Mistral" panose="03090702030407020403" pitchFamily="66" charset="0"/>
            </a:endParaRPr>
          </a:p>
        </p:txBody>
      </p:sp>
    </p:spTree>
    <p:extLst>
      <p:ext uri="{BB962C8B-B14F-4D97-AF65-F5344CB8AC3E}">
        <p14:creationId xmlns:p14="http://schemas.microsoft.com/office/powerpoint/2010/main" val="1211292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crush"/>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03031" y="0"/>
            <a:ext cx="1229503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69708" y="1147523"/>
            <a:ext cx="8123796" cy="4524315"/>
          </a:xfrm>
          <a:prstGeom prst="rect">
            <a:avLst/>
          </a:prstGeom>
        </p:spPr>
        <p:txBody>
          <a:bodyPr wrap="square">
            <a:spAutoFit/>
          </a:bodyPr>
          <a:lstStyle/>
          <a:p>
            <a:pPr algn="ctr"/>
            <a:r>
              <a:rPr lang="en-US" sz="3200" dirty="0" smtClean="0">
                <a:solidFill>
                  <a:srgbClr val="FEE002"/>
                </a:solidFill>
                <a:latin typeface="Mistral" panose="03090702030407020403" pitchFamily="66" charset="0"/>
              </a:rPr>
              <a:t>GRANDPA RADIO: </a:t>
            </a:r>
            <a:r>
              <a:rPr lang="en-US" sz="3200" dirty="0" smtClean="0">
                <a:latin typeface="Mistral" panose="03090702030407020403" pitchFamily="66" charset="0"/>
              </a:rPr>
              <a:t>BUT WHY DO YOU THINK THE NEW WAY OF MASS MEDIA IS BETTER?</a:t>
            </a:r>
          </a:p>
          <a:p>
            <a:pPr algn="ctr"/>
            <a:endParaRPr lang="en-US" sz="3200" dirty="0" smtClean="0">
              <a:solidFill>
                <a:srgbClr val="FEE002"/>
              </a:solidFill>
              <a:latin typeface="Mistral" panose="03090702030407020403" pitchFamily="66" charset="0"/>
            </a:endParaRPr>
          </a:p>
          <a:p>
            <a:pPr algn="ctr"/>
            <a:r>
              <a:rPr lang="en-US" sz="3200" dirty="0" smtClean="0">
                <a:solidFill>
                  <a:srgbClr val="FEE002"/>
                </a:solidFill>
                <a:latin typeface="Mistral" panose="03090702030407020403" pitchFamily="66" charset="0"/>
              </a:rPr>
              <a:t>DADDY IPOD: </a:t>
            </a:r>
            <a:r>
              <a:rPr lang="en-US" sz="3200" dirty="0" smtClean="0">
                <a:latin typeface="Mistral" panose="03090702030407020403" pitchFamily="66" charset="0"/>
              </a:rPr>
              <a:t>BECAUSE THE NEW GENERATIONS COMMUNICATING  WAY IS</a:t>
            </a:r>
            <a:r>
              <a:rPr lang="en-US" sz="3200" dirty="0" smtClean="0">
                <a:solidFill>
                  <a:schemeClr val="accent2">
                    <a:lumMod val="20000"/>
                    <a:lumOff val="80000"/>
                  </a:schemeClr>
                </a:solidFill>
                <a:latin typeface="Mistral" panose="03090702030407020403" pitchFamily="66" charset="0"/>
              </a:rPr>
              <a:t> MUCH SPEEDY …EFFIECIENT….INNOVATIVE .  WITH THE  INFASHION ….ONLINE MARKETING AND JOB OFFERS IN NEWSPAPERS</a:t>
            </a:r>
            <a:r>
              <a:rPr lang="en-US" sz="3200" dirty="0" smtClean="0">
                <a:latin typeface="Mistral" panose="03090702030407020403" pitchFamily="66" charset="0"/>
              </a:rPr>
              <a:t>.. AND HEY I LIKE THE TOUCH SCREEN OF MY IPOD!!!…..</a:t>
            </a:r>
            <a:endParaRPr lang="en-US" sz="3200" dirty="0">
              <a:latin typeface="Mistral" panose="03090702030407020403" pitchFamily="66" charset="0"/>
            </a:endParaRPr>
          </a:p>
        </p:txBody>
      </p:sp>
    </p:spTree>
    <p:extLst>
      <p:ext uri="{BB962C8B-B14F-4D97-AF65-F5344CB8AC3E}">
        <p14:creationId xmlns:p14="http://schemas.microsoft.com/office/powerpoint/2010/main" val="2191863289"/>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1229503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59760" y="918217"/>
            <a:ext cx="9337181" cy="4308872"/>
          </a:xfrm>
          <a:prstGeom prst="rect">
            <a:avLst/>
          </a:prstGeom>
          <a:noFill/>
        </p:spPr>
        <p:txBody>
          <a:bodyPr wrap="square" rtlCol="0">
            <a:spAutoFit/>
          </a:bodyPr>
          <a:lstStyle/>
          <a:p>
            <a:pPr algn="ctr"/>
            <a:r>
              <a:rPr lang="en-US" sz="3200" dirty="0" smtClean="0">
                <a:solidFill>
                  <a:srgbClr val="FFFF00"/>
                </a:solidFill>
                <a:latin typeface="Mistral" panose="03090702030407020403" pitchFamily="66" charset="0"/>
              </a:rPr>
              <a:t>GRANDPA RADIO: </a:t>
            </a:r>
            <a:r>
              <a:rPr lang="en-US" sz="3200" dirty="0" smtClean="0">
                <a:latin typeface="Mistral" panose="03090702030407020403" pitchFamily="66" charset="0"/>
              </a:rPr>
              <a:t>SON BUT WHY DO YOU CHOOSE NEWWAYS OF MEDIA IN PLACE OF THE OLD ONE?</a:t>
            </a:r>
            <a:endParaRPr lang="en-US" sz="3200" dirty="0">
              <a:latin typeface="Mistral" panose="03090702030407020403" pitchFamily="66" charset="0"/>
            </a:endParaRPr>
          </a:p>
          <a:p>
            <a:pPr algn="ctr"/>
            <a:r>
              <a:rPr lang="en-US" sz="3200" dirty="0" smtClean="0">
                <a:latin typeface="Mistral" panose="03090702030407020403" pitchFamily="66" charset="0"/>
              </a:rPr>
              <a:t>OF COURSE IT PROVIDES…</a:t>
            </a:r>
            <a:r>
              <a:rPr lang="en-IN" sz="3200" dirty="0" smtClean="0">
                <a:solidFill>
                  <a:schemeClr val="accent2">
                    <a:lumMod val="20000"/>
                    <a:lumOff val="80000"/>
                  </a:schemeClr>
                </a:solidFill>
                <a:latin typeface="Mistral" panose="03090702030407020403" pitchFamily="66" charset="0"/>
              </a:rPr>
              <a:t>QUICK INFORMATION, AMPLE CHOICES  , WIDER HORIZON OF KNOWLEDGE……COMMUNICATION IS EASIER AND FASTER , SHOWCASING TALENTS ,PLATFORMS FOR VISUAL LEARNING, UPDATED TECHNOLOGY, AND SAVES TIME ,</a:t>
            </a:r>
            <a:r>
              <a:rPr lang="en-IN" sz="3200" dirty="0" smtClean="0">
                <a:latin typeface="Mistral" panose="03090702030407020403" pitchFamily="66" charset="0"/>
              </a:rPr>
              <a:t>BUT IT ALSO HAS SOME DISADVANTAGES……..</a:t>
            </a:r>
            <a:r>
              <a:rPr lang="en-IN" sz="3200" dirty="0" smtClean="0">
                <a:solidFill>
                  <a:schemeClr val="accent2">
                    <a:lumMod val="20000"/>
                    <a:lumOff val="80000"/>
                  </a:schemeClr>
                </a:solidFill>
                <a:latin typeface="Mistral" panose="03090702030407020403" pitchFamily="66" charset="0"/>
              </a:rPr>
              <a:t> </a:t>
            </a:r>
          </a:p>
          <a:p>
            <a:pPr algn="ctr"/>
            <a:r>
              <a:rPr lang="en-US" sz="3200" dirty="0" smtClean="0">
                <a:solidFill>
                  <a:schemeClr val="accent2">
                    <a:lumMod val="20000"/>
                    <a:lumOff val="80000"/>
                  </a:schemeClr>
                </a:solidFill>
                <a:latin typeface="Mistral" panose="03090702030407020403" pitchFamily="66" charset="0"/>
              </a:rPr>
              <a:t> </a:t>
            </a:r>
            <a:endParaRPr lang="en-IN" sz="3200" dirty="0" smtClean="0">
              <a:solidFill>
                <a:schemeClr val="accent2">
                  <a:lumMod val="20000"/>
                  <a:lumOff val="80000"/>
                </a:schemeClr>
              </a:solidFill>
              <a:latin typeface="Mistral" panose="03090702030407020403" pitchFamily="66" charset="0"/>
            </a:endParaRPr>
          </a:p>
          <a:p>
            <a:endParaRPr lang="en-IN" dirty="0"/>
          </a:p>
        </p:txBody>
      </p:sp>
    </p:spTree>
    <p:extLst>
      <p:ext uri="{BB962C8B-B14F-4D97-AF65-F5344CB8AC3E}">
        <p14:creationId xmlns:p14="http://schemas.microsoft.com/office/powerpoint/2010/main" val="1203036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fractur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1229503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727363"/>
            <a:ext cx="12108873" cy="3539430"/>
          </a:xfrm>
          <a:prstGeom prst="rect">
            <a:avLst/>
          </a:prstGeom>
          <a:noFill/>
        </p:spPr>
        <p:txBody>
          <a:bodyPr wrap="square" rtlCol="0">
            <a:spAutoFit/>
          </a:bodyPr>
          <a:lstStyle/>
          <a:p>
            <a:pPr algn="ctr"/>
            <a:r>
              <a:rPr lang="en-US" sz="3200" dirty="0" smtClean="0">
                <a:solidFill>
                  <a:srgbClr val="FFFF00"/>
                </a:solidFill>
                <a:latin typeface="Mistral" panose="03090702030407020403" pitchFamily="66" charset="0"/>
              </a:rPr>
              <a:t>GRANDPA RADIO</a:t>
            </a:r>
            <a:r>
              <a:rPr lang="en-US" sz="3200" dirty="0" smtClean="0">
                <a:latin typeface="Mistral" panose="03090702030407020403" pitchFamily="66" charset="0"/>
              </a:rPr>
              <a:t>: MASS MEDIA IS A </a:t>
            </a:r>
            <a:r>
              <a:rPr lang="en-US" sz="3200" dirty="0" smtClean="0">
                <a:solidFill>
                  <a:schemeClr val="accent2">
                    <a:lumMod val="20000"/>
                    <a:lumOff val="80000"/>
                  </a:schemeClr>
                </a:solidFill>
                <a:latin typeface="Mistral" panose="03090702030407020403" pitchFamily="66" charset="0"/>
              </a:rPr>
              <a:t>DEIVIATION/DISTRACTION FOR CHILDREN THESE DAYS.IT AFFECTS CHILD GROWTH AND ENCOURAGES EARLY MATURATION.IT IS A WASTE OF TIME AND MONEY.A CHILD WHO IS ADDICTED TO MASS MEDIA IS LETHARGIC IN NATURE AND OBESE DUE TO LACK OF PHYSICAL ACTIVITIES.THERE HAVE BEEN MANY CASES OF CYBER BULLYING AND CYBER CRIME.HACKING OF ONES PERSONAL COMPUTER CAN BE USED TO EXPOSE THE PERSONAL LIFE OF THAT PERSON TO THE                                                                                                                                                                    WHOLE WORLD</a:t>
            </a:r>
            <a:r>
              <a:rPr lang="en-US" sz="3200" dirty="0" smtClean="0">
                <a:latin typeface="Mistral" panose="03090702030407020403" pitchFamily="66" charset="0"/>
              </a:rPr>
              <a:t>						</a:t>
            </a:r>
          </a:p>
        </p:txBody>
      </p:sp>
    </p:spTree>
    <p:extLst>
      <p:ext uri="{BB962C8B-B14F-4D97-AF65-F5344CB8AC3E}">
        <p14:creationId xmlns:p14="http://schemas.microsoft.com/office/powerpoint/2010/main" val="3423008482"/>
      </p:ext>
    </p:extLst>
  </p:cSld>
  <p:clrMapOvr>
    <a:masterClrMapping/>
  </p:clrMapOvr>
  <mc:AlternateContent xmlns:mc="http://schemas.openxmlformats.org/markup-compatibility/2006" xmlns:p14="http://schemas.microsoft.com/office/powerpoint/2010/main">
    <mc:Choice Requires="p14">
      <p:transition spd="slow" p14:dur="3000" advClick="0">
        <p14:shred/>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us.123rf.com/450wm/ensup/ensup1202/ensup120200010/12185098-vintage-radio-composition.jpg?ver=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15909" y="-5416"/>
            <a:ext cx="12295031" cy="676784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06073" y="1044802"/>
            <a:ext cx="8487178" cy="3816429"/>
          </a:xfrm>
          <a:prstGeom prst="rect">
            <a:avLst/>
          </a:prstGeom>
        </p:spPr>
        <p:txBody>
          <a:bodyPr wrap="square">
            <a:spAutoFit/>
          </a:bodyPr>
          <a:lstStyle/>
          <a:p>
            <a:pPr algn="ctr"/>
            <a:r>
              <a:rPr lang="en-US" sz="3200" dirty="0">
                <a:solidFill>
                  <a:srgbClr val="FFFF00"/>
                </a:solidFill>
                <a:latin typeface="Mistral" panose="03090702030407020403" pitchFamily="66" charset="0"/>
              </a:rPr>
              <a:t>DADDY IPOD</a:t>
            </a:r>
            <a:r>
              <a:rPr lang="en-US" sz="3200" dirty="0">
                <a:latin typeface="Mistral" panose="03090702030407020403" pitchFamily="66" charset="0"/>
              </a:rPr>
              <a:t>:BUT DADDY THERE ARE SOME ADVANAGES ALSO WHICH IS ENOUGH TO CLASH WITH YOUR NAGATIVE ASPECTS………IT </a:t>
            </a:r>
            <a:r>
              <a:rPr lang="en-IN" sz="3200" dirty="0">
                <a:solidFill>
                  <a:schemeClr val="accent2">
                    <a:lumMod val="20000"/>
                    <a:lumOff val="80000"/>
                  </a:schemeClr>
                </a:solidFill>
                <a:latin typeface="Mistral" panose="03090702030407020403" pitchFamily="66" charset="0"/>
              </a:rPr>
              <a:t>REBUILDS LOST RELATIONS , EASY TO LEARN , VERY USEFUL DURING EMERGENCIES , DIGITALIZED , ENABLES BUSINESS CONFERENCES , RAPID </a:t>
            </a:r>
            <a:r>
              <a:rPr lang="en-IN" sz="3200" dirty="0">
                <a:latin typeface="Mistral" panose="03090702030407020403" pitchFamily="66" charset="0"/>
              </a:rPr>
              <a:t>AND </a:t>
            </a:r>
            <a:r>
              <a:rPr lang="en-IN" sz="3200" dirty="0">
                <a:solidFill>
                  <a:schemeClr val="accent2">
                    <a:lumMod val="20000"/>
                    <a:lumOff val="80000"/>
                  </a:schemeClr>
                </a:solidFill>
                <a:latin typeface="Mistral" panose="03090702030407020403" pitchFamily="66" charset="0"/>
              </a:rPr>
              <a:t>CONTINUOUS DISSEMINATION , INTERPRETATION.</a:t>
            </a:r>
            <a:endParaRPr lang="en-IN" sz="3200" dirty="0">
              <a:latin typeface="Mistral" panose="03090702030407020403" pitchFamily="66" charset="0"/>
            </a:endParaRPr>
          </a:p>
          <a:p>
            <a:pPr algn="ctr"/>
            <a:r>
              <a:rPr lang="en-US" sz="3200" dirty="0">
                <a:latin typeface="Mistral" panose="03090702030407020403" pitchFamily="66" charset="0"/>
              </a:rPr>
              <a:t> </a:t>
            </a:r>
          </a:p>
          <a:p>
            <a:endParaRPr lang="en-IN" dirty="0">
              <a:latin typeface="Century Gothic" panose="020B0502020202020204" pitchFamily="34" charset="0"/>
            </a:endParaRPr>
          </a:p>
        </p:txBody>
      </p:sp>
    </p:spTree>
    <p:extLst>
      <p:ext uri="{BB962C8B-B14F-4D97-AF65-F5344CB8AC3E}">
        <p14:creationId xmlns:p14="http://schemas.microsoft.com/office/powerpoint/2010/main" val="1821799672"/>
      </p:ext>
    </p:extLst>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Effect transition="in" filter="fade">
                                      <p:cBhvr>
                                        <p:cTn id="9"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TotalTime>
  <Words>500</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Agency FB</vt:lpstr>
      <vt:lpstr>Arial</vt:lpstr>
      <vt:lpstr>Calibri</vt:lpstr>
      <vt:lpstr>Calibri Light</vt:lpstr>
      <vt:lpstr>Century Gothic</vt:lpstr>
      <vt:lpstr>Mistral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dc:creator>
  <cp:lastModifiedBy>Rajdeo, Jatin</cp:lastModifiedBy>
  <cp:revision>34</cp:revision>
  <dcterms:created xsi:type="dcterms:W3CDTF">2016-02-02T06:27:17Z</dcterms:created>
  <dcterms:modified xsi:type="dcterms:W3CDTF">2016-02-03T19:30:16Z</dcterms:modified>
</cp:coreProperties>
</file>